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sldIdLst>
    <p:sldId id="275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81" r:id="rId15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010"/>
    <a:srgbClr val="00682F"/>
    <a:srgbClr val="DBE9CD"/>
    <a:srgbClr val="90C226"/>
    <a:srgbClr val="006600"/>
    <a:srgbClr val="1D18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87752" autoAdjust="0"/>
  </p:normalViewPr>
  <p:slideViewPr>
    <p:cSldViewPr snapToGrid="0" showGuides="1">
      <p:cViewPr varScale="1">
        <p:scale>
          <a:sx n="63" d="100"/>
          <a:sy n="63" d="100"/>
        </p:scale>
        <p:origin x="1020" y="72"/>
      </p:cViewPr>
      <p:guideLst>
        <p:guide orient="horz" pos="2160"/>
        <p:guide pos="3821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7988B-FC74-4177-96D6-A2E000D6B666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55CA2-192E-49DA-82E1-67BE9FF9A2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84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76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505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8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07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41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8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05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3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537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172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5CA2-192E-49DA-82E1-67BE9FF9A28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19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4797-0FB4-4FD6-983A-C7564ED9C84D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226969"/>
            <a:ext cx="1761691" cy="2143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69EC-4981-455B-92B6-F04FC641D6AD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CB-5585-4173-9E0E-783A06B74103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967A4-85CB-4193-917C-E5CD3152D9D1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3814-FF8E-4FCB-8174-324AC4FAB38E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51D5-73E1-4532-AAE2-7A23B8665D1D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2901-8A0A-4B07-B58F-BFF5FC1C65CB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0220-48D3-48AF-A846-BECD6B557B0B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FD49-C9F3-46DE-B8CA-255B674EFB96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226969"/>
            <a:ext cx="1761691" cy="2143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D7DE-7A5F-499E-8CA3-FBD259B8B208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226969"/>
            <a:ext cx="1761691" cy="2143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5D52-1FD1-4DA2-BB08-6DA96E0D1D91}" type="datetime1">
              <a:rPr lang="ru-RU" smtClean="0"/>
              <a:t>20.05.2026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DA537-E8F9-4FD1-9B41-548AC242B9A2}" type="datetime1">
              <a:rPr lang="ru-RU" smtClean="0"/>
              <a:t>20.05.2026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F146-2256-4AEC-846E-E6332B1AA748}" type="datetime1">
              <a:rPr lang="ru-RU" smtClean="0"/>
              <a:t>20.05.2026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0EA9-5905-4E9D-A931-1AFDE194F0F1}" type="datetime1">
              <a:rPr lang="ru-RU" smtClean="0"/>
              <a:t>20.05.2026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9D2D-0425-4B03-9C9D-9F5624C49B82}" type="datetime1">
              <a:rPr lang="ru-RU" smtClean="0"/>
              <a:t>20.05.2026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6210-A444-4CAB-9702-B38DB43883A8}" type="datetime1">
              <a:rPr lang="ru-RU" smtClean="0"/>
              <a:t>20.05.2026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4735D-B717-419B-A04E-8CF7402A7EED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54FF44-7DE0-4E0F-964B-7F09F71542D6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226969"/>
            <a:ext cx="1761691" cy="21437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406900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7533" y="6440649"/>
            <a:ext cx="5096933" cy="45946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г. Алексеевка, 2025</a:t>
            </a:r>
          </a:p>
        </p:txBody>
      </p:sp>
      <p:sp>
        <p:nvSpPr>
          <p:cNvPr id="4" name="Подзаголовок 2"/>
          <p:cNvSpPr txBox="1"/>
          <p:nvPr/>
        </p:nvSpPr>
        <p:spPr>
          <a:xfrm>
            <a:off x="473075" y="216382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МИНИСТЕРСТВО ОБРАЗОВАНИЯ БЕЛГОРОДСКОЙ ОБЛАСТИ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ОГАПОУ «АЛЕКСЕЕВСКИЙ КОЛЛЕДЖ»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08320" y="4895277"/>
            <a:ext cx="4938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</a:t>
            </a:r>
          </a:p>
          <a:p>
            <a:r>
              <a:rPr lang="ru-RU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ПАВЛЕНКО ЮЛИЯ ЕВГЕНЬЕВНА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1774998" y="1166424"/>
            <a:ext cx="8271798" cy="79208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alt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</a:t>
            </a:r>
            <a:r>
              <a:rPr lang="en-US" alt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аседани</a:t>
            </a:r>
            <a:r>
              <a:rPr lang="ru-RU" alt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</a:t>
            </a:r>
            <a:r>
              <a:rPr lang="en-US" alt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регионального методического объединения</a:t>
            </a:r>
            <a:r>
              <a:rPr lang="ru-RU" alt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методистов</a:t>
            </a:r>
            <a:r>
              <a:rPr lang="ru-RU" alt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профессиональных образовательных организаций Белгородской области</a:t>
            </a:r>
            <a:br>
              <a:rPr lang="ru-R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30F4F5-64DD-4531-AE65-2D21DBBD5F87}"/>
              </a:ext>
            </a:extLst>
          </p:cNvPr>
          <p:cNvSpPr txBox="1"/>
          <p:nvPr/>
        </p:nvSpPr>
        <p:spPr>
          <a:xfrm>
            <a:off x="1534794" y="2294189"/>
            <a:ext cx="87522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О методическом сопровождении деловых программ при проведении регионального этапа Всероссийского чемпионата по профессиональному мастерству «Профессионалы» и Чемпионата высоких технологий - 2026 в Белгородской области и «Абилимпикс»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/>
          <p:nvPr/>
        </p:nvSpPr>
        <p:spPr>
          <a:xfrm>
            <a:off x="465936" y="21380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Основные направления методического </a:t>
            </a:r>
          </a:p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сопровождения деловых программ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84CDA-9F38-4282-88F5-E5039609B13B}"/>
              </a:ext>
            </a:extLst>
          </p:cNvPr>
          <p:cNvSpPr txBox="1"/>
          <p:nvPr/>
        </p:nvSpPr>
        <p:spPr>
          <a:xfrm>
            <a:off x="1940241" y="1280212"/>
            <a:ext cx="7996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5. Подбор и согласование спикеров пленарного заседания.</a:t>
            </a:r>
          </a:p>
          <a:p>
            <a:r>
              <a:rPr lang="ru-RU" dirty="0">
                <a:latin typeface="Times New Roman" panose="02020603050405020304" pitchFamily="18" charset="0"/>
              </a:rPr>
              <a:t>6. Составление и рассылка информационных писем о проведении деловой программы, размещение информации на платформе АНО «ЦОПП»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B3EE9-2A82-42AD-A8DA-23D196238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5" t="29768" r="27375" b="7535"/>
          <a:stretch/>
        </p:blipFill>
        <p:spPr>
          <a:xfrm>
            <a:off x="3010852" y="2346516"/>
            <a:ext cx="54254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5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670477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465936" y="21380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Основные направления методического </a:t>
            </a:r>
          </a:p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сопровождения деловых программ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84CDA-9F38-4282-88F5-E5039609B13B}"/>
              </a:ext>
            </a:extLst>
          </p:cNvPr>
          <p:cNvSpPr txBox="1"/>
          <p:nvPr/>
        </p:nvSpPr>
        <p:spPr>
          <a:xfrm>
            <a:off x="1940241" y="1280212"/>
            <a:ext cx="7996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</a:rPr>
              <a:t>7. </a:t>
            </a:r>
            <a:r>
              <a:rPr lang="ru-RU" dirty="0">
                <a:latin typeface="Times New Roman" panose="02020603050405020304" pitchFamily="18" charset="0"/>
              </a:rPr>
              <a:t>П</a:t>
            </a:r>
            <a:r>
              <a:rPr lang="ru-RU" dirty="0">
                <a:effectLst/>
                <a:latin typeface="Times New Roman" panose="02020603050405020304" pitchFamily="18" charset="0"/>
              </a:rPr>
              <a:t>рием заявок участников деловой программы.</a:t>
            </a:r>
          </a:p>
          <a:p>
            <a:r>
              <a:rPr lang="ru-RU" dirty="0">
                <a:latin typeface="Times New Roman" panose="02020603050405020304" pitchFamily="18" charset="0"/>
              </a:rPr>
              <a:t>8. Формирование деловой программы.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2D576D-5C0B-416E-B75B-899EC3044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75" t="31888" r="23000" b="10202"/>
          <a:stretch/>
        </p:blipFill>
        <p:spPr>
          <a:xfrm>
            <a:off x="0" y="2477863"/>
            <a:ext cx="6798280" cy="41663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7A2583-F96A-4A9A-AA9E-A42ADDBF1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31888" r="23125" b="10202"/>
          <a:stretch/>
        </p:blipFill>
        <p:spPr>
          <a:xfrm>
            <a:off x="5715000" y="2691666"/>
            <a:ext cx="6477000" cy="39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670477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465936" y="21380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Основные направления методического </a:t>
            </a:r>
          </a:p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сопровождения деловых программ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84CDA-9F38-4282-88F5-E5039609B13B}"/>
              </a:ext>
            </a:extLst>
          </p:cNvPr>
          <p:cNvSpPr txBox="1"/>
          <p:nvPr/>
        </p:nvSpPr>
        <p:spPr>
          <a:xfrm>
            <a:off x="1940241" y="1280212"/>
            <a:ext cx="79962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9. Рассылка программы участникам.</a:t>
            </a:r>
          </a:p>
          <a:p>
            <a:r>
              <a:rPr lang="ru-RU" dirty="0">
                <a:latin typeface="Times New Roman" panose="02020603050405020304" pitchFamily="18" charset="0"/>
              </a:rPr>
              <a:t>10. Проведение мероприятия, выдача сертификатов участникам деловых программ.</a:t>
            </a:r>
          </a:p>
          <a:p>
            <a:r>
              <a:rPr lang="ru-RU" dirty="0">
                <a:latin typeface="Times New Roman" panose="02020603050405020304" pitchFamily="18" charset="0"/>
              </a:rPr>
              <a:t>11. Освещение в СМИ, соц. сетях.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8DB5AC-F8A2-443C-B509-5E48DE614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5" t="9314" r="36625" b="6645"/>
          <a:stretch/>
        </p:blipFill>
        <p:spPr>
          <a:xfrm>
            <a:off x="789940" y="2480541"/>
            <a:ext cx="4933632" cy="3984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8B33C7-40A5-44B8-A106-EC04EE4D0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5" t="14649" r="40875" b="7536"/>
          <a:stretch/>
        </p:blipFill>
        <p:spPr>
          <a:xfrm>
            <a:off x="5957261" y="2187522"/>
            <a:ext cx="3339139" cy="452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670477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465936" y="21380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РЕЗУЛЬТАТЫ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7997F-B1B9-456D-9756-127B263F9CBC}"/>
              </a:ext>
            </a:extLst>
          </p:cNvPr>
          <p:cNvSpPr txBox="1"/>
          <p:nvPr/>
        </p:nvSpPr>
        <p:spPr>
          <a:xfrm>
            <a:off x="1996440" y="897464"/>
            <a:ext cx="787908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проведения чемпионатов за счёт единых методических подходов;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рост числа трудоустроенных выпускников (в т. ч. участников «Абилимпикс»);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расширение перечня компетенций, востребованных на рынке труда Белгородской области;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формирование позитивного имиджа рабочих профессий и инклюзивного образования;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повышение престижа колледжа как центра проф. мастерства региона;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укрепление партнёрства с предприятиями и высокотехнологичными компаниями;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внедрение новых образовательных технологий, апробированных на чемпионатах;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рост числа абитуриентов по востребованным компетенциям</a:t>
            </a:r>
          </a:p>
        </p:txBody>
      </p:sp>
    </p:spTree>
    <p:extLst>
      <p:ext uri="{BB962C8B-B14F-4D97-AF65-F5344CB8AC3E}">
        <p14:creationId xmlns:p14="http://schemas.microsoft.com/office/powerpoint/2010/main" val="333575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40" y="1143000"/>
            <a:ext cx="71221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406900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442595" y="624270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ЦЕЛИ И ЗАДАЧИ ДЕЛОВЫХ ПРОГРАММ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0367C-02FA-4D38-84A8-7F1735980A27}"/>
              </a:ext>
            </a:extLst>
          </p:cNvPr>
          <p:cNvSpPr txBox="1"/>
          <p:nvPr/>
        </p:nvSpPr>
        <p:spPr>
          <a:xfrm>
            <a:off x="2042160" y="1728460"/>
            <a:ext cx="8077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демонстрация достижений системы профессионального образования Белгородской области;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обмен опытом между экспертами, педагогами и работодателями;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содействие трудоустройству участников чемпионатов;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инклюзивного образования (в рамках «Абилимпикс»);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популяризация рабочих профессий и высоких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82978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406900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442595" y="624270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ЦЕЛИ И ЗАДАЧИ ДЕЛОВЫХ ПРОГРАММ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0B559-D4B8-4A51-ACD3-BB50C41D55E6}"/>
              </a:ext>
            </a:extLst>
          </p:cNvPr>
          <p:cNvSpPr txBox="1"/>
          <p:nvPr/>
        </p:nvSpPr>
        <p:spPr>
          <a:xfrm>
            <a:off x="2011680" y="1866960"/>
            <a:ext cx="77724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организация дискуссионных площадок по актуальным вопросам профессионального образования;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проведение мастер - классов и тренингов от ведущих специалистов;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налаживание партнёрства между образовательными организациями и предприятиями региона;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разработка рекомендаций по совершенствованию образовательных программ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0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406900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141933" y="24428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НОРМАТИВНО-ПРАВОВАЯ БАЗА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4BE74-F746-435B-A1FC-86606E039C0A}"/>
              </a:ext>
            </a:extLst>
          </p:cNvPr>
          <p:cNvSpPr txBox="1"/>
          <p:nvPr/>
        </p:nvSpPr>
        <p:spPr>
          <a:xfrm>
            <a:off x="2240756" y="1123704"/>
            <a:ext cx="77104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•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законы РФ;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•Распоряжения Правительства РФ;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•Приказы Министерства просвещения РФ;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•Приказы Министерства образования Белгородской области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№ 68 от 16.01.2026г. «О проведении регионального чемпионата по профессиональному мастерству «Профессионалы» и Чемпионата высоких технологий в Белгородской области в 2026 году; приказ № 657 от 17.03.2026г. «О проведении регионального этапа Национального чемпионата профессионального мастерства среди инвалидов и лиц с ограниченными возможностями здоровья «Абилимпикс» в 2026 году в Белгородской области»);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•Положение о Национальном центре «Абилимпикс»;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•Положение о Всероссийском чемпионатном движении по профессиональному мастерству и др.</a:t>
            </a:r>
          </a:p>
        </p:txBody>
      </p:sp>
    </p:spTree>
    <p:extLst>
      <p:ext uri="{BB962C8B-B14F-4D97-AF65-F5344CB8AC3E}">
        <p14:creationId xmlns:p14="http://schemas.microsoft.com/office/powerpoint/2010/main" val="27346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670477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141933" y="24428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НОРМАТИВНО-ПРАВОВАЯ БАЗА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2B5C8-538A-498B-B010-2C00D5D9E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25" t="29546" r="35750" b="11982"/>
          <a:stretch/>
        </p:blipFill>
        <p:spPr>
          <a:xfrm>
            <a:off x="1914602" y="1036372"/>
            <a:ext cx="4181398" cy="53644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48B6B-02BC-4847-8620-B76CDE850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6" t="34437" r="22624" b="15095"/>
          <a:stretch/>
        </p:blipFill>
        <p:spPr>
          <a:xfrm>
            <a:off x="6095999" y="1988872"/>
            <a:ext cx="6096001" cy="3459428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E73CA612-7576-4D20-98FD-31D78F9242AD}"/>
              </a:ext>
            </a:extLst>
          </p:cNvPr>
          <p:cNvSpPr/>
          <p:nvPr/>
        </p:nvSpPr>
        <p:spPr>
          <a:xfrm>
            <a:off x="6522720" y="3322320"/>
            <a:ext cx="5669280" cy="21259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670477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141933" y="24428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УЧАСТНИКИ МЕТОДИЧЕСКОГО СОПРОВОЖДЕНИЯ </a:t>
            </a:r>
          </a:p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ДЕЛОВЫХ ПРОГРАММ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CF5619-F01D-48E1-8DBB-BB701318D85E}"/>
              </a:ext>
            </a:extLst>
          </p:cNvPr>
          <p:cNvSpPr txBox="1"/>
          <p:nvPr/>
        </p:nvSpPr>
        <p:spPr>
          <a:xfrm>
            <a:off x="2328448" y="910250"/>
            <a:ext cx="750135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работе привлекаются: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эксперты;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представители образовательных организаций СПО и ВО нашего и других регионов;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работодатели;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представители Управления социальной защиты населения;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занятости населения Белгородской области;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опережающей профессиональной подготовки;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представители органов исполнительной власти;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психологи, тьютеры, специалисты по инклюзивному образованию и др.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D61A71-C8D1-4544-8C21-3B5553482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45" y="4321360"/>
            <a:ext cx="4288782" cy="24698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DBE85A-50EB-4864-95A5-227A1BF8B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903" y="4321360"/>
            <a:ext cx="4483115" cy="24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670477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141933" y="24428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ФОРМЫ ДЕЛОВЫХ ПРОГРАММ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4E694-55F3-40F9-8503-258FB1103C15}"/>
              </a:ext>
            </a:extLst>
          </p:cNvPr>
          <p:cNvSpPr txBox="1"/>
          <p:nvPr/>
        </p:nvSpPr>
        <p:spPr>
          <a:xfrm>
            <a:off x="2120265" y="635308"/>
            <a:ext cx="79514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пленарные заседания с участием руководства региона, представителей площадок чемпионата из других регионов, представителей работодателей;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конференции;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тематические круглые столы;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мастер - классы от индустриальных партнёров;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профессиональные пробы для школьников;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выставки образовательных технологий и инноваций;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ярмарки вакансий и др.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B55CE0-55CD-40F9-B5EF-F0090E3A0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264" y="4059248"/>
            <a:ext cx="3782389" cy="2640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0FD432-8992-4C1A-9438-8DE0AB1C4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346" y="4059248"/>
            <a:ext cx="3586173" cy="26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/>
          <p:nvPr/>
        </p:nvSpPr>
        <p:spPr>
          <a:xfrm>
            <a:off x="465936" y="21380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Основные направления методического </a:t>
            </a:r>
          </a:p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сопровождения деловых программ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84CDA-9F38-4282-88F5-E5039609B13B}"/>
              </a:ext>
            </a:extLst>
          </p:cNvPr>
          <p:cNvSpPr txBox="1"/>
          <p:nvPr/>
        </p:nvSpPr>
        <p:spPr>
          <a:xfrm>
            <a:off x="1970721" y="1158292"/>
            <a:ext cx="79962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</a:rPr>
              <a:t>О</a:t>
            </a:r>
            <a:r>
              <a:rPr lang="ru-RU" dirty="0">
                <a:effectLst/>
                <a:latin typeface="Times New Roman" panose="02020603050405020304" pitchFamily="18" charset="0"/>
              </a:rPr>
              <a:t>пределение формы проведения деловой программы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</a:rPr>
              <a:t> (панельная дискуссия, конференция, круглый стол, фабрика процессов и т.п.).</a:t>
            </a:r>
          </a:p>
          <a:p>
            <a:r>
              <a:rPr lang="ru-RU" dirty="0">
                <a:latin typeface="Times New Roman" panose="02020603050405020304" pitchFamily="18" charset="0"/>
              </a:rPr>
              <a:t>2. О</a:t>
            </a:r>
            <a:r>
              <a:rPr lang="ru-RU" dirty="0">
                <a:effectLst/>
                <a:latin typeface="Times New Roman" panose="02020603050405020304" pitchFamily="18" charset="0"/>
              </a:rPr>
              <a:t>пределение тематики, наименования круглых столов, секций конференций и т.д. (анализ региональных потребностей, определение ключевых проблем, </a:t>
            </a:r>
            <a:r>
              <a:rPr lang="ru-RU" dirty="0">
                <a:latin typeface="Times New Roman" panose="02020603050405020304" pitchFamily="18" charset="0"/>
              </a:rPr>
              <a:t>и</a:t>
            </a:r>
            <a:r>
              <a:rPr lang="ru-RU" dirty="0">
                <a:effectLst/>
                <a:latin typeface="Times New Roman" panose="02020603050405020304" pitchFamily="18" charset="0"/>
              </a:rPr>
              <a:t>зучение федеральных и региональных инициатив, </a:t>
            </a:r>
            <a:r>
              <a:rPr lang="ru-RU" dirty="0">
                <a:latin typeface="Times New Roman" panose="02020603050405020304" pitchFamily="18" charset="0"/>
              </a:rPr>
              <a:t>а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нализ опыта предыдущих чемпионатов, вовлечение заинтересованных сторон, формулировка темы, проверка на соответствие целям чемпионата).</a:t>
            </a:r>
          </a:p>
          <a:p>
            <a:r>
              <a:rPr lang="ru-RU" dirty="0">
                <a:latin typeface="Times New Roman" panose="02020603050405020304" pitchFamily="18" charset="0"/>
              </a:rPr>
              <a:t>3. Составление циклограммы с назначением ответственных лиц.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AF6965-8DD5-4075-8802-1AA3A5E8E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9" t="33992" r="19376" b="16873"/>
          <a:stretch/>
        </p:blipFill>
        <p:spPr>
          <a:xfrm>
            <a:off x="2012632" y="3429000"/>
            <a:ext cx="7421880" cy="33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940" y="4670477"/>
            <a:ext cx="9867265" cy="7480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br>
              <a:rPr lang="ru-RU" sz="32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465936" y="213804"/>
            <a:ext cx="1051527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Основные направления методического </a:t>
            </a:r>
          </a:p>
          <a:p>
            <a:pPr lvl="2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сопровождения деловых программ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84CDA-9F38-4282-88F5-E5039609B13B}"/>
              </a:ext>
            </a:extLst>
          </p:cNvPr>
          <p:cNvSpPr txBox="1"/>
          <p:nvPr/>
        </p:nvSpPr>
        <p:spPr>
          <a:xfrm>
            <a:off x="2660966" y="1234492"/>
            <a:ext cx="7996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4. </a:t>
            </a:r>
            <a:r>
              <a:rPr lang="ru-RU" dirty="0">
                <a:effectLst/>
                <a:latin typeface="Times New Roman" panose="02020603050405020304" pitchFamily="18" charset="0"/>
              </a:rPr>
              <a:t>Издание приказа о подготовке к проведению Регионального этапа Чемпионата «Профессионалы» и Чемпионата высоких технологий. 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F1DBF9-086E-4A36-9BBB-BAF1846C6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75" t="30749" r="32500" b="9758"/>
          <a:stretch/>
        </p:blipFill>
        <p:spPr>
          <a:xfrm>
            <a:off x="2042160" y="2109423"/>
            <a:ext cx="4355366" cy="45347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9C5A39-5608-4F8A-938E-B34A10B0F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50" t="30749" r="32000" b="9314"/>
          <a:stretch/>
        </p:blipFill>
        <p:spPr>
          <a:xfrm>
            <a:off x="6323786" y="2143447"/>
            <a:ext cx="4407160" cy="4534773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3D7236F1-E7EA-430E-9917-6B46ED20F53F}"/>
              </a:ext>
            </a:extLst>
          </p:cNvPr>
          <p:cNvSpPr/>
          <p:nvPr/>
        </p:nvSpPr>
        <p:spPr>
          <a:xfrm>
            <a:off x="6692345" y="3066784"/>
            <a:ext cx="3964860" cy="14575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6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342</TotalTime>
  <Words>721</Words>
  <Application>Microsoft Office PowerPoint</Application>
  <PresentationFormat>Широкоэкранный</PresentationFormat>
  <Paragraphs>103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 3</vt:lpstr>
      <vt:lpstr>Аспект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Презентация PowerPoint</vt:lpstr>
      <vt:lpstr> </vt:lpstr>
      <vt:lpstr> 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harkee</dc:creator>
  <cp:lastModifiedBy>Павленко Юлия Евгеньевна</cp:lastModifiedBy>
  <cp:revision>332</cp:revision>
  <cp:lastPrinted>2019-06-28T05:03:00Z</cp:lastPrinted>
  <dcterms:created xsi:type="dcterms:W3CDTF">2018-06-28T07:03:00Z</dcterms:created>
  <dcterms:modified xsi:type="dcterms:W3CDTF">2026-05-20T07:26:51Z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21E8C3FC7AAF408299E660A48481E904_12</vt:lpwstr>
  </property>
  <property fmtid="{D5CDD505-2E9C-101B-9397-08002B2CF9AE}" pid="3" name="KSOProductBuildVer">
    <vt:lpwstr>1049-12.1.0.25862</vt:lpwstr>
  </property>
</Properties>
</file>